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7" r:id="rId2"/>
    <p:sldId id="258" r:id="rId3"/>
    <p:sldId id="260" r:id="rId4"/>
    <p:sldId id="303" r:id="rId5"/>
    <p:sldId id="280" r:id="rId6"/>
    <p:sldId id="304" r:id="rId7"/>
    <p:sldId id="305" r:id="rId8"/>
    <p:sldId id="306" r:id="rId9"/>
    <p:sldId id="294" r:id="rId10"/>
    <p:sldId id="293" r:id="rId11"/>
    <p:sldId id="292" r:id="rId12"/>
    <p:sldId id="307" r:id="rId13"/>
    <p:sldId id="308" r:id="rId14"/>
    <p:sldId id="281" r:id="rId15"/>
    <p:sldId id="285" r:id="rId16"/>
    <p:sldId id="309" r:id="rId17"/>
    <p:sldId id="295" r:id="rId18"/>
    <p:sldId id="297" r:id="rId19"/>
    <p:sldId id="296" r:id="rId20"/>
    <p:sldId id="300" r:id="rId21"/>
    <p:sldId id="299" r:id="rId22"/>
    <p:sldId id="298" r:id="rId23"/>
    <p:sldId id="302" r:id="rId24"/>
    <p:sldId id="301" r:id="rId25"/>
    <p:sldId id="263" r:id="rId26"/>
    <p:sldId id="291" r:id="rId27"/>
    <p:sldId id="310" r:id="rId28"/>
    <p:sldId id="259" r:id="rId29"/>
    <p:sldId id="284" r:id="rId30"/>
    <p:sldId id="261" r:id="rId31"/>
    <p:sldId id="287" r:id="rId32"/>
    <p:sldId id="288" r:id="rId33"/>
    <p:sldId id="262" r:id="rId34"/>
    <p:sldId id="289" r:id="rId35"/>
    <p:sldId id="283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21E86AC-EFAE-45A4-BCD9-D6279CE0B6B7}" v="229" dt="2022-02-07T15:11:18.7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6" d="100"/>
          <a:sy n="76" d="100"/>
        </p:scale>
        <p:origin x="67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8751BA-D524-4DAC-928A-E509A675EF9C}" type="doc">
      <dgm:prSet loTypeId="urn:microsoft.com/office/officeart/2005/8/layout/vList2" loCatId="list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720E0FD4-4258-4A54-A132-3EC97D455040}">
      <dgm:prSet/>
      <dgm:spPr/>
      <dgm:t>
        <a:bodyPr/>
        <a:lstStyle/>
        <a:p>
          <a:r>
            <a:rPr lang="en-US" dirty="0"/>
            <a:t>Dropping a Co App</a:t>
          </a:r>
        </a:p>
      </dgm:t>
    </dgm:pt>
    <dgm:pt modelId="{23642C63-E997-4936-9429-D40281BBAEE2}" type="parTrans" cxnId="{8C186D1C-CBD7-4E92-B9DE-974E37BA8F7C}">
      <dgm:prSet/>
      <dgm:spPr/>
      <dgm:t>
        <a:bodyPr/>
        <a:lstStyle/>
        <a:p>
          <a:endParaRPr lang="en-US"/>
        </a:p>
      </dgm:t>
    </dgm:pt>
    <dgm:pt modelId="{F08EA059-CF3D-48E5-941E-EB70C2D74059}" type="sibTrans" cxnId="{8C186D1C-CBD7-4E92-B9DE-974E37BA8F7C}">
      <dgm:prSet/>
      <dgm:spPr/>
      <dgm:t>
        <a:bodyPr/>
        <a:lstStyle/>
        <a:p>
          <a:endParaRPr lang="en-US"/>
        </a:p>
      </dgm:t>
    </dgm:pt>
    <dgm:pt modelId="{034F49C1-63DD-413B-AB41-25D40A41383E}">
      <dgm:prSet/>
      <dgm:spPr/>
      <dgm:t>
        <a:bodyPr/>
        <a:lstStyle/>
        <a:p>
          <a:r>
            <a:rPr lang="en-US" dirty="0"/>
            <a:t>Requesting a New Email Address</a:t>
          </a:r>
        </a:p>
      </dgm:t>
    </dgm:pt>
    <dgm:pt modelId="{3A914000-89E8-4B80-9CB5-90BF62124FEC}" type="parTrans" cxnId="{F92101D7-09D9-4850-B5B9-E0DE7C69869D}">
      <dgm:prSet/>
      <dgm:spPr/>
      <dgm:t>
        <a:bodyPr/>
        <a:lstStyle/>
        <a:p>
          <a:endParaRPr lang="en-US"/>
        </a:p>
      </dgm:t>
    </dgm:pt>
    <dgm:pt modelId="{9F957705-1B63-45B5-965C-3DBD82F3AFB4}" type="sibTrans" cxnId="{F92101D7-09D9-4850-B5B9-E0DE7C69869D}">
      <dgm:prSet/>
      <dgm:spPr/>
      <dgm:t>
        <a:bodyPr/>
        <a:lstStyle/>
        <a:p>
          <a:endParaRPr lang="en-US"/>
        </a:p>
      </dgm:t>
    </dgm:pt>
    <dgm:pt modelId="{94A47917-0E74-412F-B0E1-D863FF1C58E3}">
      <dgm:prSet/>
      <dgm:spPr/>
      <dgm:t>
        <a:bodyPr/>
        <a:lstStyle/>
        <a:p>
          <a:r>
            <a:rPr lang="en-US" dirty="0"/>
            <a:t>Stack – Data Core </a:t>
          </a:r>
        </a:p>
      </dgm:t>
    </dgm:pt>
    <dgm:pt modelId="{F894B792-1E16-47E6-8D94-4755A2ABA82F}" type="sibTrans" cxnId="{0E8A4D0D-0F4F-4AB7-8501-31C89C92AAF0}">
      <dgm:prSet/>
      <dgm:spPr/>
      <dgm:t>
        <a:bodyPr/>
        <a:lstStyle/>
        <a:p>
          <a:endParaRPr lang="en-US"/>
        </a:p>
      </dgm:t>
    </dgm:pt>
    <dgm:pt modelId="{C5AA0942-78C7-4BAD-AD7B-6A5A1A09583B}" type="parTrans" cxnId="{0E8A4D0D-0F4F-4AB7-8501-31C89C92AAF0}">
      <dgm:prSet/>
      <dgm:spPr/>
      <dgm:t>
        <a:bodyPr/>
        <a:lstStyle/>
        <a:p>
          <a:endParaRPr lang="en-US"/>
        </a:p>
      </dgm:t>
    </dgm:pt>
    <dgm:pt modelId="{32D1F5F8-924E-4EB4-9DE9-45105A0C69AF}">
      <dgm:prSet/>
      <dgm:spPr/>
      <dgm:t>
        <a:bodyPr/>
        <a:lstStyle/>
        <a:p>
          <a:r>
            <a:rPr lang="en-US" dirty="0"/>
            <a:t>Stack – New Labels</a:t>
          </a:r>
        </a:p>
      </dgm:t>
    </dgm:pt>
    <dgm:pt modelId="{BA78E7DC-A5A0-48CF-8037-F54CB1D882D8}" type="sibTrans" cxnId="{5D9A4138-8D9C-4130-9D59-14A9FBB9C213}">
      <dgm:prSet/>
      <dgm:spPr/>
      <dgm:t>
        <a:bodyPr/>
        <a:lstStyle/>
        <a:p>
          <a:endParaRPr lang="en-US"/>
        </a:p>
      </dgm:t>
    </dgm:pt>
    <dgm:pt modelId="{10310852-E5B3-43B5-97B9-312BB0C4955B}" type="parTrans" cxnId="{5D9A4138-8D9C-4130-9D59-14A9FBB9C213}">
      <dgm:prSet/>
      <dgm:spPr/>
      <dgm:t>
        <a:bodyPr/>
        <a:lstStyle/>
        <a:p>
          <a:endParaRPr lang="en-US"/>
        </a:p>
      </dgm:t>
    </dgm:pt>
    <dgm:pt modelId="{4E985FA6-6834-4A4B-81C4-5CFD27E338FF}">
      <dgm:prSet/>
      <dgm:spPr/>
      <dgm:t>
        <a:bodyPr/>
        <a:lstStyle/>
        <a:p>
          <a:r>
            <a:rPr lang="en-US" dirty="0"/>
            <a:t>Creating/Requesting New Lead Sources</a:t>
          </a:r>
        </a:p>
      </dgm:t>
    </dgm:pt>
    <dgm:pt modelId="{E8463ACE-CFA3-4D10-BFA0-CBA6F8333C11}" type="sibTrans" cxnId="{16760954-50C8-4041-AFC4-83905387BE01}">
      <dgm:prSet/>
      <dgm:spPr/>
      <dgm:t>
        <a:bodyPr/>
        <a:lstStyle/>
        <a:p>
          <a:endParaRPr lang="en-US"/>
        </a:p>
      </dgm:t>
    </dgm:pt>
    <dgm:pt modelId="{DF35C80D-9670-48EF-9B79-87B48541EEBD}" type="parTrans" cxnId="{16760954-50C8-4041-AFC4-83905387BE01}">
      <dgm:prSet/>
      <dgm:spPr/>
      <dgm:t>
        <a:bodyPr/>
        <a:lstStyle/>
        <a:p>
          <a:endParaRPr lang="en-US"/>
        </a:p>
      </dgm:t>
    </dgm:pt>
    <dgm:pt modelId="{DE281944-C5AD-4E04-BA3B-FAE719ABB3B0}" type="pres">
      <dgm:prSet presAssocID="{C88751BA-D524-4DAC-928A-E509A675EF9C}" presName="linear" presStyleCnt="0">
        <dgm:presLayoutVars>
          <dgm:animLvl val="lvl"/>
          <dgm:resizeHandles val="exact"/>
        </dgm:presLayoutVars>
      </dgm:prSet>
      <dgm:spPr/>
    </dgm:pt>
    <dgm:pt modelId="{DF374F09-5B3E-4985-B057-B749D3A92B82}" type="pres">
      <dgm:prSet presAssocID="{32D1F5F8-924E-4EB4-9DE9-45105A0C69AF}" presName="parentText" presStyleLbl="node1" presStyleIdx="0" presStyleCnt="5" custLinFactNeighborX="-38" custLinFactNeighborY="-51468">
        <dgm:presLayoutVars>
          <dgm:chMax val="0"/>
          <dgm:bulletEnabled val="1"/>
        </dgm:presLayoutVars>
      </dgm:prSet>
      <dgm:spPr/>
    </dgm:pt>
    <dgm:pt modelId="{A8ED4CE7-E6C7-4317-BAAF-B05F6400739B}" type="pres">
      <dgm:prSet presAssocID="{BA78E7DC-A5A0-48CF-8037-F54CB1D882D8}" presName="spacer" presStyleCnt="0"/>
      <dgm:spPr/>
    </dgm:pt>
    <dgm:pt modelId="{AD447135-42C8-4FAA-994C-C39D6DD3008E}" type="pres">
      <dgm:prSet presAssocID="{94A47917-0E74-412F-B0E1-D863FF1C58E3}" presName="parentText" presStyleLbl="node1" presStyleIdx="1" presStyleCnt="5" custLinFactNeighborX="-38" custLinFactNeighborY="-27095">
        <dgm:presLayoutVars>
          <dgm:chMax val="0"/>
          <dgm:bulletEnabled val="1"/>
        </dgm:presLayoutVars>
      </dgm:prSet>
      <dgm:spPr/>
    </dgm:pt>
    <dgm:pt modelId="{8EC80FBE-C105-4578-BAAE-4E39BBF742AA}" type="pres">
      <dgm:prSet presAssocID="{F894B792-1E16-47E6-8D94-4755A2ABA82F}" presName="spacer" presStyleCnt="0"/>
      <dgm:spPr/>
    </dgm:pt>
    <dgm:pt modelId="{35D376C8-F020-42D2-96EE-43EB10004A8F}" type="pres">
      <dgm:prSet presAssocID="{720E0FD4-4258-4A54-A132-3EC97D455040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AC99FF3B-1572-4338-9C6A-DBF52929AB56}" type="pres">
      <dgm:prSet presAssocID="{F08EA059-CF3D-48E5-941E-EB70C2D74059}" presName="spacer" presStyleCnt="0"/>
      <dgm:spPr/>
    </dgm:pt>
    <dgm:pt modelId="{B2E819C4-4F56-4506-88B5-B83C7F76B097}" type="pres">
      <dgm:prSet presAssocID="{034F49C1-63DD-413B-AB41-25D40A41383E}" presName="parentText" presStyleLbl="node1" presStyleIdx="3" presStyleCnt="5" custLinFactY="130060" custLinFactNeighborX="-1694" custLinFactNeighborY="200000">
        <dgm:presLayoutVars>
          <dgm:chMax val="0"/>
          <dgm:bulletEnabled val="1"/>
        </dgm:presLayoutVars>
      </dgm:prSet>
      <dgm:spPr/>
    </dgm:pt>
    <dgm:pt modelId="{1F760E79-CF41-43DD-9B52-F84AE85EDFFF}" type="pres">
      <dgm:prSet presAssocID="{9F957705-1B63-45B5-965C-3DBD82F3AFB4}" presName="spacer" presStyleCnt="0"/>
      <dgm:spPr/>
    </dgm:pt>
    <dgm:pt modelId="{11C9CE42-9449-42FD-A673-AE308E381CB2}" type="pres">
      <dgm:prSet presAssocID="{4E985FA6-6834-4A4B-81C4-5CFD27E338FF}" presName="parentText" presStyleLbl="node1" presStyleIdx="4" presStyleCnt="5" custLinFactY="-100000" custLinFactNeighborX="-38" custLinFactNeighborY="-110362">
        <dgm:presLayoutVars>
          <dgm:chMax val="0"/>
          <dgm:bulletEnabled val="1"/>
        </dgm:presLayoutVars>
      </dgm:prSet>
      <dgm:spPr/>
    </dgm:pt>
  </dgm:ptLst>
  <dgm:cxnLst>
    <dgm:cxn modelId="{9E36C106-4378-486E-860B-7F14EDEE760B}" type="presOf" srcId="{720E0FD4-4258-4A54-A132-3EC97D455040}" destId="{35D376C8-F020-42D2-96EE-43EB10004A8F}" srcOrd="0" destOrd="0" presId="urn:microsoft.com/office/officeart/2005/8/layout/vList2"/>
    <dgm:cxn modelId="{1A572A0B-413D-4143-B039-812555006F33}" type="presOf" srcId="{C88751BA-D524-4DAC-928A-E509A675EF9C}" destId="{DE281944-C5AD-4E04-BA3B-FAE719ABB3B0}" srcOrd="0" destOrd="0" presId="urn:microsoft.com/office/officeart/2005/8/layout/vList2"/>
    <dgm:cxn modelId="{6E9FA80C-ECA1-46FE-9392-07F013648975}" type="presOf" srcId="{4E985FA6-6834-4A4B-81C4-5CFD27E338FF}" destId="{11C9CE42-9449-42FD-A673-AE308E381CB2}" srcOrd="0" destOrd="0" presId="urn:microsoft.com/office/officeart/2005/8/layout/vList2"/>
    <dgm:cxn modelId="{0E8A4D0D-0F4F-4AB7-8501-31C89C92AAF0}" srcId="{C88751BA-D524-4DAC-928A-E509A675EF9C}" destId="{94A47917-0E74-412F-B0E1-D863FF1C58E3}" srcOrd="1" destOrd="0" parTransId="{C5AA0942-78C7-4BAD-AD7B-6A5A1A09583B}" sibTransId="{F894B792-1E16-47E6-8D94-4755A2ABA82F}"/>
    <dgm:cxn modelId="{8C186D1C-CBD7-4E92-B9DE-974E37BA8F7C}" srcId="{C88751BA-D524-4DAC-928A-E509A675EF9C}" destId="{720E0FD4-4258-4A54-A132-3EC97D455040}" srcOrd="2" destOrd="0" parTransId="{23642C63-E997-4936-9429-D40281BBAEE2}" sibTransId="{F08EA059-CF3D-48E5-941E-EB70C2D74059}"/>
    <dgm:cxn modelId="{5D9A4138-8D9C-4130-9D59-14A9FBB9C213}" srcId="{C88751BA-D524-4DAC-928A-E509A675EF9C}" destId="{32D1F5F8-924E-4EB4-9DE9-45105A0C69AF}" srcOrd="0" destOrd="0" parTransId="{10310852-E5B3-43B5-97B9-312BB0C4955B}" sibTransId="{BA78E7DC-A5A0-48CF-8037-F54CB1D882D8}"/>
    <dgm:cxn modelId="{6B63A83F-C329-498E-9F4E-9829D706932C}" type="presOf" srcId="{94A47917-0E74-412F-B0E1-D863FF1C58E3}" destId="{AD447135-42C8-4FAA-994C-C39D6DD3008E}" srcOrd="0" destOrd="0" presId="urn:microsoft.com/office/officeart/2005/8/layout/vList2"/>
    <dgm:cxn modelId="{16760954-50C8-4041-AFC4-83905387BE01}" srcId="{C88751BA-D524-4DAC-928A-E509A675EF9C}" destId="{4E985FA6-6834-4A4B-81C4-5CFD27E338FF}" srcOrd="4" destOrd="0" parTransId="{DF35C80D-9670-48EF-9B79-87B48541EEBD}" sibTransId="{E8463ACE-CFA3-4D10-BFA0-CBA6F8333C11}"/>
    <dgm:cxn modelId="{C2231576-F380-446B-8A0A-92671BE2D836}" type="presOf" srcId="{034F49C1-63DD-413B-AB41-25D40A41383E}" destId="{B2E819C4-4F56-4506-88B5-B83C7F76B097}" srcOrd="0" destOrd="0" presId="urn:microsoft.com/office/officeart/2005/8/layout/vList2"/>
    <dgm:cxn modelId="{728FFD7C-7CFB-40B3-82E8-773FA0197F22}" type="presOf" srcId="{32D1F5F8-924E-4EB4-9DE9-45105A0C69AF}" destId="{DF374F09-5B3E-4985-B057-B749D3A92B82}" srcOrd="0" destOrd="0" presId="urn:microsoft.com/office/officeart/2005/8/layout/vList2"/>
    <dgm:cxn modelId="{F92101D7-09D9-4850-B5B9-E0DE7C69869D}" srcId="{C88751BA-D524-4DAC-928A-E509A675EF9C}" destId="{034F49C1-63DD-413B-AB41-25D40A41383E}" srcOrd="3" destOrd="0" parTransId="{3A914000-89E8-4B80-9CB5-90BF62124FEC}" sibTransId="{9F957705-1B63-45B5-965C-3DBD82F3AFB4}"/>
    <dgm:cxn modelId="{BE6224FF-E983-4C5E-A8C8-0B7DDF96643A}" type="presParOf" srcId="{DE281944-C5AD-4E04-BA3B-FAE719ABB3B0}" destId="{DF374F09-5B3E-4985-B057-B749D3A92B82}" srcOrd="0" destOrd="0" presId="urn:microsoft.com/office/officeart/2005/8/layout/vList2"/>
    <dgm:cxn modelId="{14C0A2E1-C0B5-4C51-A123-66B2FF0D3DF1}" type="presParOf" srcId="{DE281944-C5AD-4E04-BA3B-FAE719ABB3B0}" destId="{A8ED4CE7-E6C7-4317-BAAF-B05F6400739B}" srcOrd="1" destOrd="0" presId="urn:microsoft.com/office/officeart/2005/8/layout/vList2"/>
    <dgm:cxn modelId="{617533FD-9A96-413C-B67F-AFC25C63CF57}" type="presParOf" srcId="{DE281944-C5AD-4E04-BA3B-FAE719ABB3B0}" destId="{AD447135-42C8-4FAA-994C-C39D6DD3008E}" srcOrd="2" destOrd="0" presId="urn:microsoft.com/office/officeart/2005/8/layout/vList2"/>
    <dgm:cxn modelId="{BACFA74D-8CEB-439B-806F-BF1154AFC502}" type="presParOf" srcId="{DE281944-C5AD-4E04-BA3B-FAE719ABB3B0}" destId="{8EC80FBE-C105-4578-BAAE-4E39BBF742AA}" srcOrd="3" destOrd="0" presId="urn:microsoft.com/office/officeart/2005/8/layout/vList2"/>
    <dgm:cxn modelId="{AC3FA93A-4319-424F-8861-36627B441987}" type="presParOf" srcId="{DE281944-C5AD-4E04-BA3B-FAE719ABB3B0}" destId="{35D376C8-F020-42D2-96EE-43EB10004A8F}" srcOrd="4" destOrd="0" presId="urn:microsoft.com/office/officeart/2005/8/layout/vList2"/>
    <dgm:cxn modelId="{B150533D-E248-4B3A-A032-E05B218378F5}" type="presParOf" srcId="{DE281944-C5AD-4E04-BA3B-FAE719ABB3B0}" destId="{AC99FF3B-1572-4338-9C6A-DBF52929AB56}" srcOrd="5" destOrd="0" presId="urn:microsoft.com/office/officeart/2005/8/layout/vList2"/>
    <dgm:cxn modelId="{AD1E4473-9248-44B3-B921-FE1C3932B837}" type="presParOf" srcId="{DE281944-C5AD-4E04-BA3B-FAE719ABB3B0}" destId="{B2E819C4-4F56-4506-88B5-B83C7F76B097}" srcOrd="6" destOrd="0" presId="urn:microsoft.com/office/officeart/2005/8/layout/vList2"/>
    <dgm:cxn modelId="{2F792625-B590-4456-9086-2A6AFA860C95}" type="presParOf" srcId="{DE281944-C5AD-4E04-BA3B-FAE719ABB3B0}" destId="{1F760E79-CF41-43DD-9B52-F84AE85EDFFF}" srcOrd="7" destOrd="0" presId="urn:microsoft.com/office/officeart/2005/8/layout/vList2"/>
    <dgm:cxn modelId="{DCAD96FB-D737-4649-BBF5-1067FE33C56A}" type="presParOf" srcId="{DE281944-C5AD-4E04-BA3B-FAE719ABB3B0}" destId="{11C9CE42-9449-42FD-A673-AE308E381CB2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374F09-5B3E-4985-B057-B749D3A92B82}">
      <dsp:nvSpPr>
        <dsp:cNvPr id="0" name=""/>
        <dsp:cNvSpPr/>
      </dsp:nvSpPr>
      <dsp:spPr>
        <a:xfrm>
          <a:off x="0" y="0"/>
          <a:ext cx="6711950" cy="71954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Stack – New Labels</a:t>
          </a:r>
        </a:p>
      </dsp:txBody>
      <dsp:txXfrm>
        <a:off x="35125" y="35125"/>
        <a:ext cx="6641700" cy="649299"/>
      </dsp:txXfrm>
    </dsp:sp>
    <dsp:sp modelId="{AD447135-42C8-4FAA-994C-C39D6DD3008E}">
      <dsp:nvSpPr>
        <dsp:cNvPr id="0" name=""/>
        <dsp:cNvSpPr/>
      </dsp:nvSpPr>
      <dsp:spPr>
        <a:xfrm>
          <a:off x="0" y="821433"/>
          <a:ext cx="6711950" cy="71954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Stack – Data Core </a:t>
          </a:r>
        </a:p>
      </dsp:txBody>
      <dsp:txXfrm>
        <a:off x="35125" y="856558"/>
        <a:ext cx="6641700" cy="649299"/>
      </dsp:txXfrm>
    </dsp:sp>
    <dsp:sp modelId="{35D376C8-F020-42D2-96EE-43EB10004A8F}">
      <dsp:nvSpPr>
        <dsp:cNvPr id="0" name=""/>
        <dsp:cNvSpPr/>
      </dsp:nvSpPr>
      <dsp:spPr>
        <a:xfrm>
          <a:off x="0" y="1650793"/>
          <a:ext cx="6711950" cy="71954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Dropping a Co App</a:t>
          </a:r>
        </a:p>
      </dsp:txBody>
      <dsp:txXfrm>
        <a:off x="35125" y="1685918"/>
        <a:ext cx="6641700" cy="649299"/>
      </dsp:txXfrm>
    </dsp:sp>
    <dsp:sp modelId="{B2E819C4-4F56-4506-88B5-B83C7F76B097}">
      <dsp:nvSpPr>
        <dsp:cNvPr id="0" name=""/>
        <dsp:cNvSpPr/>
      </dsp:nvSpPr>
      <dsp:spPr>
        <a:xfrm>
          <a:off x="0" y="3301588"/>
          <a:ext cx="6711950" cy="71954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Requesting a New Email Address</a:t>
          </a:r>
        </a:p>
      </dsp:txBody>
      <dsp:txXfrm>
        <a:off x="35125" y="3336713"/>
        <a:ext cx="6641700" cy="649299"/>
      </dsp:txXfrm>
    </dsp:sp>
    <dsp:sp modelId="{11C9CE42-9449-42FD-A673-AE308E381CB2}">
      <dsp:nvSpPr>
        <dsp:cNvPr id="0" name=""/>
        <dsp:cNvSpPr/>
      </dsp:nvSpPr>
      <dsp:spPr>
        <a:xfrm>
          <a:off x="0" y="2447791"/>
          <a:ext cx="6711950" cy="71954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Creating/Requesting New Lead Sources</a:t>
          </a:r>
        </a:p>
      </dsp:txBody>
      <dsp:txXfrm>
        <a:off x="35125" y="2482916"/>
        <a:ext cx="6641700" cy="6492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2/7/2022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2/7/2022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2/7/2022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2/7/2022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2/7/2022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7" name="Rectangle 11">
            <a:extLst>
              <a:ext uri="{FF2B5EF4-FFF2-40B4-BE49-F238E27FC236}">
                <a16:creationId xmlns:a16="http://schemas.microsoft.com/office/drawing/2014/main" id="{66C7A97A-A7DE-4DFB-8542-1E4BF24C7D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BE111DB0-3D73-4D20-9D57-CEF5A0D86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ACA0AA-CB3A-42C6-A1FB-16EF74BF9E3B}"/>
              </a:ext>
            </a:extLst>
          </p:cNvPr>
          <p:cNvSpPr txBox="1"/>
          <p:nvPr/>
        </p:nvSpPr>
        <p:spPr>
          <a:xfrm rot="19644297">
            <a:off x="-46125" y="1576688"/>
            <a:ext cx="4533019" cy="17863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700" spc="-1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February</a:t>
            </a:r>
            <a:r>
              <a:rPr lang="en-US" sz="5900" kern="1200" spc="-1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83386B-6661-4171-8FE7-CFC9907558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215"/>
          <a:stretch/>
        </p:blipFill>
        <p:spPr>
          <a:xfrm>
            <a:off x="5120640" y="759599"/>
            <a:ext cx="6367271" cy="5330650"/>
          </a:xfrm>
          <a:prstGeom prst="rect">
            <a:avLst/>
          </a:prstGeom>
        </p:spPr>
      </p:pic>
      <p:sp>
        <p:nvSpPr>
          <p:cNvPr id="11" name="Rectangle 15">
            <a:extLst>
              <a:ext uri="{FF2B5EF4-FFF2-40B4-BE49-F238E27FC236}">
                <a16:creationId xmlns:a16="http://schemas.microsoft.com/office/drawing/2014/main" id="{027ADCA0-A066-4B16-8E1F-3C2483947B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146646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84111E-9D31-4481-95C5-1E66C469B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8506" y="343949"/>
            <a:ext cx="5469069" cy="855677"/>
          </a:xfrm>
        </p:spPr>
        <p:txBody>
          <a:bodyPr/>
          <a:lstStyle/>
          <a:p>
            <a:r>
              <a:rPr lang="en-US" dirty="0"/>
              <a:t>Before: Flexible Desking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56A49A3-93D9-4D6E-B87C-432B683DF9C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28638" y="2499910"/>
            <a:ext cx="5468937" cy="2813856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2DCFC1-5AF7-4B0F-83BF-EF9B2D364F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343949"/>
            <a:ext cx="5469068" cy="855677"/>
          </a:xfrm>
        </p:spPr>
        <p:txBody>
          <a:bodyPr/>
          <a:lstStyle/>
          <a:p>
            <a:r>
              <a:rPr lang="en-US" dirty="0"/>
              <a:t>After: Deal Structure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3DDEEC8-EE0E-46D5-BDAE-2058DA0F740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269854" y="2340961"/>
            <a:ext cx="5703168" cy="2972805"/>
          </a:xfrm>
        </p:spPr>
      </p:pic>
    </p:spTree>
    <p:extLst>
      <p:ext uri="{BB962C8B-B14F-4D97-AF65-F5344CB8AC3E}">
        <p14:creationId xmlns:p14="http://schemas.microsoft.com/office/powerpoint/2010/main" val="11933540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84111E-9D31-4481-95C5-1E66C469B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8506" y="343949"/>
            <a:ext cx="5469069" cy="1761688"/>
          </a:xfrm>
        </p:spPr>
        <p:txBody>
          <a:bodyPr>
            <a:normAutofit/>
          </a:bodyPr>
          <a:lstStyle/>
          <a:p>
            <a:r>
              <a:rPr lang="en-US" dirty="0"/>
              <a:t>Before: Print Deal</a:t>
            </a:r>
          </a:p>
          <a:p>
            <a:r>
              <a:rPr lang="en-US" dirty="0"/>
              <a:t>Before: Enter Showroom Visit</a:t>
            </a:r>
          </a:p>
          <a:p>
            <a:r>
              <a:rPr lang="en-US" dirty="0"/>
              <a:t>Before: Credit Review &amp; Lender Selection</a:t>
            </a:r>
          </a:p>
          <a:p>
            <a:r>
              <a:rPr lang="en-US" dirty="0"/>
              <a:t>Before: Submit this Deal</a:t>
            </a:r>
          </a:p>
          <a:p>
            <a:r>
              <a:rPr lang="en-US" dirty="0"/>
              <a:t>Before: Best Call Back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DFF1D42-302A-4AF7-B6B6-5D506BA27E5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17296" y="2398140"/>
            <a:ext cx="5878704" cy="3733394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2DCFC1-5AF7-4B0F-83BF-EF9B2D364F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343949"/>
            <a:ext cx="5469068" cy="1761688"/>
          </a:xfrm>
        </p:spPr>
        <p:txBody>
          <a:bodyPr>
            <a:normAutofit/>
          </a:bodyPr>
          <a:lstStyle/>
          <a:p>
            <a:r>
              <a:rPr lang="en-US" dirty="0"/>
              <a:t>After: Print Screen </a:t>
            </a:r>
          </a:p>
          <a:p>
            <a:r>
              <a:rPr lang="en-US" dirty="0"/>
              <a:t>After: Create Visit</a:t>
            </a:r>
          </a:p>
          <a:p>
            <a:r>
              <a:rPr lang="en-US" dirty="0"/>
              <a:t>After: Submit Deal</a:t>
            </a:r>
          </a:p>
          <a:p>
            <a:r>
              <a:rPr lang="en-US" dirty="0"/>
              <a:t>After: Submit Deal</a:t>
            </a:r>
          </a:p>
          <a:p>
            <a:r>
              <a:rPr lang="en-US" dirty="0"/>
              <a:t>After: F&amp;I Log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70460480-DDD8-4F5D-BEBB-B689B399E0A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260976" y="2398140"/>
            <a:ext cx="5804103" cy="4050180"/>
          </a:xfrm>
        </p:spPr>
      </p:pic>
    </p:spTree>
    <p:extLst>
      <p:ext uri="{BB962C8B-B14F-4D97-AF65-F5344CB8AC3E}">
        <p14:creationId xmlns:p14="http://schemas.microsoft.com/office/powerpoint/2010/main" val="31159488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84111E-9D31-4481-95C5-1E66C469B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8506" y="343949"/>
            <a:ext cx="5469069" cy="1761688"/>
          </a:xfrm>
        </p:spPr>
        <p:txBody>
          <a:bodyPr>
            <a:normAutofit/>
          </a:bodyPr>
          <a:lstStyle/>
          <a:p>
            <a:r>
              <a:rPr lang="en-US" dirty="0"/>
              <a:t>Before: New Cust </a:t>
            </a:r>
            <a:r>
              <a:rPr lang="en-US" dirty="0" err="1"/>
              <a:t>Workscreen</a:t>
            </a:r>
            <a:endParaRPr lang="en-US" dirty="0"/>
          </a:p>
          <a:p>
            <a:r>
              <a:rPr lang="en-US" dirty="0"/>
              <a:t>Before: New Credit App</a:t>
            </a:r>
          </a:p>
          <a:p>
            <a:r>
              <a:rPr lang="en-US" dirty="0"/>
              <a:t>Before: Prospect Logs</a:t>
            </a:r>
          </a:p>
          <a:p>
            <a:r>
              <a:rPr lang="en-US" dirty="0"/>
              <a:t>Before: Incoming Call</a:t>
            </a: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3AB226C0-FAD1-44E7-9E76-0F2927518E8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32385" y="2675111"/>
            <a:ext cx="5887416" cy="2765536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2DCFC1-5AF7-4B0F-83BF-EF9B2D364F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343949"/>
            <a:ext cx="5469068" cy="1761688"/>
          </a:xfrm>
        </p:spPr>
        <p:txBody>
          <a:bodyPr>
            <a:normAutofit/>
          </a:bodyPr>
          <a:lstStyle/>
          <a:p>
            <a:r>
              <a:rPr lang="en-US" dirty="0"/>
              <a:t>After: Enter Customer</a:t>
            </a:r>
          </a:p>
          <a:p>
            <a:r>
              <a:rPr lang="en-US" dirty="0"/>
              <a:t>After: Enter Credit App</a:t>
            </a:r>
          </a:p>
          <a:p>
            <a:r>
              <a:rPr lang="en-US" dirty="0"/>
              <a:t>After: Customer Lists</a:t>
            </a:r>
          </a:p>
          <a:p>
            <a:r>
              <a:rPr lang="en-US" dirty="0"/>
              <a:t>After: Incoming Phone Script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3A433A08-1122-4A16-8195-2D0992CA324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096000" y="3117426"/>
            <a:ext cx="5913028" cy="1634938"/>
          </a:xfrm>
        </p:spPr>
      </p:pic>
    </p:spTree>
    <p:extLst>
      <p:ext uri="{BB962C8B-B14F-4D97-AF65-F5344CB8AC3E}">
        <p14:creationId xmlns:p14="http://schemas.microsoft.com/office/powerpoint/2010/main" val="27476227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84111E-9D31-4481-95C5-1E66C469B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8506" y="343949"/>
            <a:ext cx="5469069" cy="855677"/>
          </a:xfrm>
        </p:spPr>
        <p:txBody>
          <a:bodyPr/>
          <a:lstStyle/>
          <a:p>
            <a:r>
              <a:rPr lang="en-US" dirty="0"/>
              <a:t>Before: Communications</a:t>
            </a: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AFD92420-B9DA-46D1-827A-CE5053CED86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67018" y="2019314"/>
            <a:ext cx="5468937" cy="149523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2DCFC1-5AF7-4B0F-83BF-EF9B2D364F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343949"/>
            <a:ext cx="5469068" cy="855677"/>
          </a:xfrm>
        </p:spPr>
        <p:txBody>
          <a:bodyPr/>
          <a:lstStyle/>
          <a:p>
            <a:r>
              <a:rPr lang="en-US" dirty="0"/>
              <a:t>After: Templates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52C33B-F542-40EA-8504-E2574B0C2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018" y="3907172"/>
            <a:ext cx="5563313" cy="1468295"/>
          </a:xfrm>
          <a:prstGeom prst="rect">
            <a:avLst/>
          </a:prstGeo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9D328B14-793C-4961-9C64-94B69E21905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5997575" y="2019315"/>
            <a:ext cx="6050136" cy="1655094"/>
          </a:xfr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8E3F878-80D9-40EA-87F2-DE89AA5B35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200" y="3882536"/>
            <a:ext cx="5601185" cy="222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417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84111E-9D31-4481-95C5-1E66C469B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8506" y="343949"/>
            <a:ext cx="5469069" cy="855677"/>
          </a:xfrm>
        </p:spPr>
        <p:txBody>
          <a:bodyPr/>
          <a:lstStyle/>
          <a:p>
            <a:r>
              <a:rPr lang="en-US" dirty="0"/>
              <a:t>Before: Unwind (in </a:t>
            </a:r>
            <a:r>
              <a:rPr lang="en-US" dirty="0" err="1"/>
              <a:t>OwnerBase</a:t>
            </a:r>
            <a:r>
              <a:rPr lang="en-US" dirty="0"/>
              <a:t>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2DCFC1-5AF7-4B0F-83BF-EF9B2D364F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343949"/>
            <a:ext cx="5469068" cy="855677"/>
          </a:xfrm>
        </p:spPr>
        <p:txBody>
          <a:bodyPr/>
          <a:lstStyle/>
          <a:p>
            <a:r>
              <a:rPr lang="en-US" dirty="0"/>
              <a:t>After: Unwind Deal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F388E7A-0E61-4C35-B4FE-082F41CE5A5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172200" y="2539014"/>
            <a:ext cx="5730527" cy="2276618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6459035-C28C-4AC1-8114-7B8D40E8665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00061" y="2833598"/>
            <a:ext cx="5526268" cy="1687449"/>
          </a:xfrm>
        </p:spPr>
      </p:pic>
    </p:spTree>
    <p:extLst>
      <p:ext uri="{BB962C8B-B14F-4D97-AF65-F5344CB8AC3E}">
        <p14:creationId xmlns:p14="http://schemas.microsoft.com/office/powerpoint/2010/main" val="40651378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84111E-9D31-4481-95C5-1E66C469B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8506" y="343949"/>
            <a:ext cx="5469069" cy="855677"/>
          </a:xfrm>
        </p:spPr>
        <p:txBody>
          <a:bodyPr>
            <a:normAutofit/>
          </a:bodyPr>
          <a:lstStyle/>
          <a:p>
            <a:r>
              <a:rPr lang="en-US" dirty="0"/>
              <a:t>Before: Edit Vehicle</a:t>
            </a:r>
          </a:p>
          <a:p>
            <a:r>
              <a:rPr lang="en-US" dirty="0"/>
              <a:t>Before: Recall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56EAD57-55DE-4753-A258-45320E40282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07437" y="2314056"/>
            <a:ext cx="5712364" cy="311462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2DCFC1-5AF7-4B0F-83BF-EF9B2D364F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343949"/>
            <a:ext cx="5469068" cy="855677"/>
          </a:xfrm>
        </p:spPr>
        <p:txBody>
          <a:bodyPr>
            <a:normAutofit/>
          </a:bodyPr>
          <a:lstStyle/>
          <a:p>
            <a:r>
              <a:rPr lang="en-US" dirty="0"/>
              <a:t>After: Search Inventory</a:t>
            </a:r>
          </a:p>
          <a:p>
            <a:r>
              <a:rPr lang="en-US" dirty="0"/>
              <a:t>After: Search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894D447-E523-4704-833F-EFE9A2B15EA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172200" y="2192784"/>
            <a:ext cx="5814316" cy="3235892"/>
          </a:xfrm>
        </p:spPr>
      </p:pic>
    </p:spTree>
    <p:extLst>
      <p:ext uri="{BB962C8B-B14F-4D97-AF65-F5344CB8AC3E}">
        <p14:creationId xmlns:p14="http://schemas.microsoft.com/office/powerpoint/2010/main" val="40417890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84111E-9D31-4481-95C5-1E66C469B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8506" y="343949"/>
            <a:ext cx="5469069" cy="855677"/>
          </a:xfrm>
        </p:spPr>
        <p:txBody>
          <a:bodyPr/>
          <a:lstStyle/>
          <a:p>
            <a:r>
              <a:rPr lang="en-US" dirty="0"/>
              <a:t>Before: Browse Inventory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5D599A2-1A7A-4C1B-8C84-AD267436291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43872" y="3463812"/>
            <a:ext cx="5853703" cy="94839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2DCFC1-5AF7-4B0F-83BF-EF9B2D364F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343949"/>
            <a:ext cx="5469068" cy="855677"/>
          </a:xfrm>
        </p:spPr>
        <p:txBody>
          <a:bodyPr/>
          <a:lstStyle/>
          <a:p>
            <a:r>
              <a:rPr lang="en-US" dirty="0"/>
              <a:t>After: Inventory Reports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8BF89F6-27BF-48AB-A675-E827A60A656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096000" y="3429000"/>
            <a:ext cx="6072912" cy="1099355"/>
          </a:xfrm>
        </p:spPr>
      </p:pic>
    </p:spTree>
    <p:extLst>
      <p:ext uri="{BB962C8B-B14F-4D97-AF65-F5344CB8AC3E}">
        <p14:creationId xmlns:p14="http://schemas.microsoft.com/office/powerpoint/2010/main" val="11890460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84111E-9D31-4481-95C5-1E66C469B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8506" y="343949"/>
            <a:ext cx="5469069" cy="1644242"/>
          </a:xfrm>
        </p:spPr>
        <p:txBody>
          <a:bodyPr>
            <a:normAutofit/>
          </a:bodyPr>
          <a:lstStyle/>
          <a:p>
            <a:r>
              <a:rPr lang="en-US" dirty="0"/>
              <a:t>Before: Prospect Activity Report</a:t>
            </a:r>
          </a:p>
          <a:p>
            <a:r>
              <a:rPr lang="en-US" dirty="0"/>
              <a:t>Before: Salesperson Tracking Report</a:t>
            </a:r>
          </a:p>
          <a:p>
            <a:r>
              <a:rPr lang="en-US" dirty="0"/>
              <a:t>Before: Finance Profit Summary Report</a:t>
            </a:r>
          </a:p>
          <a:p>
            <a:r>
              <a:rPr lang="en-US" dirty="0"/>
              <a:t>Before: Sold Vehicle/Profit Report</a:t>
            </a: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CCCD25BE-021F-4ABF-B291-ACF8144BDAF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35224" y="2468068"/>
            <a:ext cx="5862351" cy="3084538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2DCFC1-5AF7-4B0F-83BF-EF9B2D364F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199" y="444617"/>
            <a:ext cx="5840835" cy="1543574"/>
          </a:xfrm>
        </p:spPr>
        <p:txBody>
          <a:bodyPr>
            <a:normAutofit/>
          </a:bodyPr>
          <a:lstStyle/>
          <a:p>
            <a:r>
              <a:rPr lang="en-US" dirty="0"/>
              <a:t>After: Prospect Activity Report Builder</a:t>
            </a:r>
          </a:p>
          <a:p>
            <a:r>
              <a:rPr lang="en-US" dirty="0"/>
              <a:t>After: Salesperson Tracking Report Builder</a:t>
            </a:r>
          </a:p>
          <a:p>
            <a:r>
              <a:rPr lang="en-US" dirty="0"/>
              <a:t>After: Finance Profit Summary Report Builder</a:t>
            </a:r>
          </a:p>
          <a:p>
            <a:r>
              <a:rPr lang="en-US" dirty="0"/>
              <a:t>After: Sold Vehicle/Profit Report Builder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4484EF2-6438-425F-89ED-7ADE6CCB782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096000" y="2468068"/>
            <a:ext cx="5877080" cy="3084538"/>
          </a:xfrm>
        </p:spPr>
      </p:pic>
    </p:spTree>
    <p:extLst>
      <p:ext uri="{BB962C8B-B14F-4D97-AF65-F5344CB8AC3E}">
        <p14:creationId xmlns:p14="http://schemas.microsoft.com/office/powerpoint/2010/main" val="35275140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84111E-9D31-4481-95C5-1E66C469B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2004" y="343949"/>
            <a:ext cx="5695571" cy="855677"/>
          </a:xfrm>
        </p:spPr>
        <p:txBody>
          <a:bodyPr/>
          <a:lstStyle/>
          <a:p>
            <a:r>
              <a:rPr lang="en-US" dirty="0"/>
              <a:t>Before: BDC and Sales Management Report</a:t>
            </a: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799E7254-9D51-46B8-AEFB-524DCD397EC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28638" y="2451987"/>
            <a:ext cx="5468937" cy="2909702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2DCFC1-5AF7-4B0F-83BF-EF9B2D364F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343949"/>
            <a:ext cx="5469068" cy="855677"/>
          </a:xfrm>
        </p:spPr>
        <p:txBody>
          <a:bodyPr/>
          <a:lstStyle/>
          <a:p>
            <a:r>
              <a:rPr lang="en-US" dirty="0"/>
              <a:t>After: Lead </a:t>
            </a:r>
            <a:r>
              <a:rPr lang="en-US" dirty="0" err="1"/>
              <a:t>Mgmt</a:t>
            </a:r>
            <a:r>
              <a:rPr lang="en-US" dirty="0"/>
              <a:t> and Results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016C2E9-5F6B-497D-9EB6-6E5127425C6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096000" y="2292370"/>
            <a:ext cx="5848083" cy="3069319"/>
          </a:xfrm>
        </p:spPr>
      </p:pic>
    </p:spTree>
    <p:extLst>
      <p:ext uri="{BB962C8B-B14F-4D97-AF65-F5344CB8AC3E}">
        <p14:creationId xmlns:p14="http://schemas.microsoft.com/office/powerpoint/2010/main" val="34965508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84111E-9D31-4481-95C5-1E66C469B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8506" y="343949"/>
            <a:ext cx="5469069" cy="855677"/>
          </a:xfrm>
        </p:spPr>
        <p:txBody>
          <a:bodyPr/>
          <a:lstStyle/>
          <a:p>
            <a:r>
              <a:rPr lang="en-US" dirty="0"/>
              <a:t>Before: BDC and Sales Management</a:t>
            </a: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B8F3F733-F996-47B1-91E5-CFF9D3005C3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44553" y="2716567"/>
            <a:ext cx="5707662" cy="2137363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2DCFC1-5AF7-4B0F-83BF-EF9B2D364F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343949"/>
            <a:ext cx="5469068" cy="855677"/>
          </a:xfrm>
        </p:spPr>
        <p:txBody>
          <a:bodyPr/>
          <a:lstStyle/>
          <a:p>
            <a:r>
              <a:rPr lang="en-US" dirty="0"/>
              <a:t>After: Lead </a:t>
            </a:r>
            <a:r>
              <a:rPr lang="en-US" dirty="0" err="1"/>
              <a:t>Mgmt</a:t>
            </a:r>
            <a:r>
              <a:rPr lang="en-US" dirty="0"/>
              <a:t> and Results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CD71424-9266-4C08-89C2-23788EE249F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096000" y="2882854"/>
            <a:ext cx="5952170" cy="1894186"/>
          </a:xfrm>
        </p:spPr>
      </p:pic>
    </p:spTree>
    <p:extLst>
      <p:ext uri="{BB962C8B-B14F-4D97-AF65-F5344CB8AC3E}">
        <p14:creationId xmlns:p14="http://schemas.microsoft.com/office/powerpoint/2010/main" val="37966456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45DB188-4006-4207-A473-B4B569C5B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AB4522D-D095-4687-BFB3-976E665AD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492F9E5-5B28-4104-9CDF-100EE9D85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F4A3EBA2-184A-4C53-80BF-FB3A6AC355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8952"/>
            <a:ext cx="8008542" cy="53309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438EFCD-B361-4EDD-A82E-EF6FE99C1B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6729" y="757325"/>
            <a:ext cx="3549144" cy="5329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485FBF-C4FA-4EBD-9B9B-B7A84E01ED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390159">
            <a:off x="8394721" y="2901821"/>
            <a:ext cx="2947482" cy="84511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6000" kern="1200" spc="-6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Agenda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D5DB082-BCCB-4994-AEE1-EF25FDAC8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4060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8" name="TextBox 5">
            <a:extLst>
              <a:ext uri="{FF2B5EF4-FFF2-40B4-BE49-F238E27FC236}">
                <a16:creationId xmlns:a16="http://schemas.microsoft.com/office/drawing/2014/main" id="{7C5E9C0F-8203-4036-ABE0-DC2B027154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18058591"/>
              </p:ext>
            </p:extLst>
          </p:nvPr>
        </p:nvGraphicFramePr>
        <p:xfrm>
          <a:off x="650875" y="1425575"/>
          <a:ext cx="6711950" cy="40211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112392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84111E-9D31-4481-95C5-1E66C469B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692" y="343949"/>
            <a:ext cx="5871884" cy="2332139"/>
          </a:xfrm>
        </p:spPr>
        <p:txBody>
          <a:bodyPr>
            <a:normAutofit/>
          </a:bodyPr>
          <a:lstStyle/>
          <a:p>
            <a:r>
              <a:rPr lang="en-US" dirty="0"/>
              <a:t>Before: Dealership Settings</a:t>
            </a:r>
          </a:p>
          <a:p>
            <a:r>
              <a:rPr lang="en-US" dirty="0"/>
              <a:t>Before: BDC Settings</a:t>
            </a:r>
          </a:p>
          <a:p>
            <a:r>
              <a:rPr lang="en-US" dirty="0"/>
              <a:t>Before: Automated Follow-Up</a:t>
            </a:r>
          </a:p>
          <a:p>
            <a:r>
              <a:rPr lang="en-US" dirty="0"/>
              <a:t>Before: Broadcast E-Mail</a:t>
            </a:r>
          </a:p>
          <a:p>
            <a:r>
              <a:rPr lang="en-US" dirty="0"/>
              <a:t>Before: Std. Fees</a:t>
            </a:r>
          </a:p>
          <a:p>
            <a:r>
              <a:rPr lang="en-US" dirty="0"/>
              <a:t>Before: Desking</a:t>
            </a:r>
          </a:p>
          <a:p>
            <a:r>
              <a:rPr lang="en-US" dirty="0"/>
              <a:t>Before: Buy-Lease Proposal </a:t>
            </a: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628B6E2C-8208-4B1E-BE91-E9C1AE32055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14577" y="3258105"/>
            <a:ext cx="6807789" cy="1389184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2DCFC1-5AF7-4B0F-83BF-EF9B2D364F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343949"/>
            <a:ext cx="5469068" cy="2332139"/>
          </a:xfrm>
        </p:spPr>
        <p:txBody>
          <a:bodyPr>
            <a:normAutofit/>
          </a:bodyPr>
          <a:lstStyle/>
          <a:p>
            <a:r>
              <a:rPr lang="en-US" dirty="0"/>
              <a:t>After: Dealership Setup</a:t>
            </a:r>
          </a:p>
          <a:p>
            <a:r>
              <a:rPr lang="en-US" dirty="0"/>
              <a:t>After: General Settings</a:t>
            </a:r>
          </a:p>
          <a:p>
            <a:r>
              <a:rPr lang="en-US" dirty="0"/>
              <a:t>After: Automated Follow Up</a:t>
            </a:r>
          </a:p>
          <a:p>
            <a:r>
              <a:rPr lang="en-US" dirty="0"/>
              <a:t>After: Autoresponder</a:t>
            </a:r>
          </a:p>
          <a:p>
            <a:r>
              <a:rPr lang="en-US" dirty="0"/>
              <a:t>After: Standard Fees</a:t>
            </a:r>
          </a:p>
          <a:p>
            <a:r>
              <a:rPr lang="en-US" dirty="0"/>
              <a:t>After:  Desking Settings</a:t>
            </a:r>
          </a:p>
          <a:p>
            <a:r>
              <a:rPr lang="en-US" dirty="0"/>
              <a:t>After: Proposal Settings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694FD69-2660-40FF-BFDE-F6470491617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716263" y="4758431"/>
            <a:ext cx="7257396" cy="1597629"/>
          </a:xfrm>
        </p:spPr>
      </p:pic>
    </p:spTree>
    <p:extLst>
      <p:ext uri="{BB962C8B-B14F-4D97-AF65-F5344CB8AC3E}">
        <p14:creationId xmlns:p14="http://schemas.microsoft.com/office/powerpoint/2010/main" val="5804652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84111E-9D31-4481-95C5-1E66C469B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8506" y="343949"/>
            <a:ext cx="5469069" cy="855677"/>
          </a:xfrm>
        </p:spPr>
        <p:txBody>
          <a:bodyPr/>
          <a:lstStyle/>
          <a:p>
            <a:r>
              <a:rPr lang="en-US" dirty="0"/>
              <a:t>Before: User Templates (in User Access)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2DCFC1-5AF7-4B0F-83BF-EF9B2D364F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343949"/>
            <a:ext cx="5469068" cy="855677"/>
          </a:xfrm>
        </p:spPr>
        <p:txBody>
          <a:bodyPr/>
          <a:lstStyle/>
          <a:p>
            <a:r>
              <a:rPr lang="en-US" dirty="0"/>
              <a:t>After: Apply User Template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7E42B5D-303E-4402-A432-D137074C6E6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346576" y="3754857"/>
            <a:ext cx="6464763" cy="2108948"/>
          </a:xfr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3C88CA0-9D4D-4DD4-99CD-09AC6721ECD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5F80B2-E7E1-472B-B78C-39A965C60E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658" y="2100777"/>
            <a:ext cx="7448893" cy="132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7216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84111E-9D31-4481-95C5-1E66C469B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198" y="343949"/>
            <a:ext cx="6019802" cy="1375794"/>
          </a:xfrm>
        </p:spPr>
        <p:txBody>
          <a:bodyPr/>
          <a:lstStyle/>
          <a:p>
            <a:r>
              <a:rPr lang="en-US" dirty="0"/>
              <a:t>Before: Appointments (on Service Dashboard)</a:t>
            </a:r>
          </a:p>
          <a:p>
            <a:r>
              <a:rPr lang="en-US" dirty="0"/>
              <a:t>Before: Compile Report</a:t>
            </a: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5568E944-FE2C-4460-A1B6-9DDDAAB4CE9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6198" y="2623043"/>
            <a:ext cx="6019802" cy="2121762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2DCFC1-5AF7-4B0F-83BF-EF9B2D364F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343949"/>
            <a:ext cx="5469068" cy="1375794"/>
          </a:xfrm>
        </p:spPr>
        <p:txBody>
          <a:bodyPr/>
          <a:lstStyle/>
          <a:p>
            <a:r>
              <a:rPr lang="en-US" dirty="0"/>
              <a:t>After: Appt Log</a:t>
            </a:r>
          </a:p>
          <a:p>
            <a:r>
              <a:rPr lang="en-US" dirty="0"/>
              <a:t>After: Compile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827DA53-6006-470E-BCB6-2A919F2CDB5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172200" y="2672830"/>
            <a:ext cx="5911455" cy="2022188"/>
          </a:xfrm>
        </p:spPr>
      </p:pic>
    </p:spTree>
    <p:extLst>
      <p:ext uri="{BB962C8B-B14F-4D97-AF65-F5344CB8AC3E}">
        <p14:creationId xmlns:p14="http://schemas.microsoft.com/office/powerpoint/2010/main" val="18256582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84111E-9D31-4481-95C5-1E66C469B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8506" y="343949"/>
            <a:ext cx="5469069" cy="1702965"/>
          </a:xfrm>
        </p:spPr>
        <p:txBody>
          <a:bodyPr>
            <a:normAutofit/>
          </a:bodyPr>
          <a:lstStyle/>
          <a:p>
            <a:r>
              <a:rPr lang="en-US" dirty="0"/>
              <a:t>Before: Docs (on Customer </a:t>
            </a:r>
            <a:r>
              <a:rPr lang="en-US" dirty="0" err="1"/>
              <a:t>Workscreen</a:t>
            </a:r>
            <a:r>
              <a:rPr lang="en-US" dirty="0"/>
              <a:t>)</a:t>
            </a:r>
          </a:p>
          <a:p>
            <a:r>
              <a:rPr lang="en-US" dirty="0"/>
              <a:t>Before: Deals</a:t>
            </a:r>
          </a:p>
          <a:p>
            <a:r>
              <a:rPr lang="en-US" dirty="0"/>
              <a:t>Before: Review &amp; Submit</a:t>
            </a:r>
          </a:p>
          <a:p>
            <a:r>
              <a:rPr lang="en-US" dirty="0"/>
              <a:t>Before: Communications</a:t>
            </a: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1D27BB7D-41E4-4805-8CDC-5DBA679EF65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28638" y="2187547"/>
            <a:ext cx="5468937" cy="3438582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2DCFC1-5AF7-4B0F-83BF-EF9B2D364F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343949"/>
            <a:ext cx="5469068" cy="1702965"/>
          </a:xfrm>
        </p:spPr>
        <p:txBody>
          <a:bodyPr>
            <a:normAutofit/>
          </a:bodyPr>
          <a:lstStyle/>
          <a:p>
            <a:r>
              <a:rPr lang="en-US" dirty="0"/>
              <a:t>After: Stored Docs</a:t>
            </a:r>
          </a:p>
          <a:p>
            <a:r>
              <a:rPr lang="en-US" dirty="0"/>
              <a:t>After: Saved Deals</a:t>
            </a:r>
          </a:p>
          <a:p>
            <a:r>
              <a:rPr lang="en-US" dirty="0"/>
              <a:t>After: Submit Deal</a:t>
            </a:r>
          </a:p>
          <a:p>
            <a:r>
              <a:rPr lang="en-US" dirty="0"/>
              <a:t>After: Templates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D72A868-E4B7-4991-BFF2-74697BA59DD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096000" y="2636668"/>
            <a:ext cx="5921104" cy="2558429"/>
          </a:xfrm>
        </p:spPr>
      </p:pic>
    </p:spTree>
    <p:extLst>
      <p:ext uri="{BB962C8B-B14F-4D97-AF65-F5344CB8AC3E}">
        <p14:creationId xmlns:p14="http://schemas.microsoft.com/office/powerpoint/2010/main" val="30934813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84111E-9D31-4481-95C5-1E66C469B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5560" y="343949"/>
            <a:ext cx="5662015" cy="1703451"/>
          </a:xfrm>
        </p:spPr>
        <p:txBody>
          <a:bodyPr>
            <a:normAutofit/>
          </a:bodyPr>
          <a:lstStyle/>
          <a:p>
            <a:r>
              <a:rPr lang="en-US" dirty="0"/>
              <a:t>Before: Review and Submit (on Credit App)</a:t>
            </a:r>
          </a:p>
          <a:p>
            <a:r>
              <a:rPr lang="en-US" dirty="0"/>
              <a:t>Before: Stored Deals</a:t>
            </a:r>
          </a:p>
          <a:p>
            <a:r>
              <a:rPr lang="en-US" dirty="0"/>
              <a:t>Before: Applicant Information</a:t>
            </a:r>
          </a:p>
          <a:p>
            <a:r>
              <a:rPr lang="en-US" dirty="0"/>
              <a:t>Before: Residence Information - Current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2DCFC1-5AF7-4B0F-83BF-EF9B2D364F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343949"/>
            <a:ext cx="5643692" cy="1703451"/>
          </a:xfrm>
        </p:spPr>
        <p:txBody>
          <a:bodyPr>
            <a:normAutofit/>
          </a:bodyPr>
          <a:lstStyle/>
          <a:p>
            <a:r>
              <a:rPr lang="en-US" dirty="0"/>
              <a:t>After: Submit Deal</a:t>
            </a:r>
          </a:p>
          <a:p>
            <a:r>
              <a:rPr lang="en-US" dirty="0"/>
              <a:t>After: Saved Deals</a:t>
            </a:r>
          </a:p>
          <a:p>
            <a:r>
              <a:rPr lang="en-US" dirty="0"/>
              <a:t>After: Applicant Info</a:t>
            </a:r>
          </a:p>
          <a:p>
            <a:r>
              <a:rPr lang="en-US" dirty="0"/>
              <a:t>After: Current Residence Info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9A53B12-8E23-412F-BF64-12246204BA7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278731" y="2281807"/>
            <a:ext cx="5742177" cy="4049983"/>
          </a:xfr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33515BEB-0209-425F-AB5B-2D02E47E4D4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77623" y="2281807"/>
            <a:ext cx="5818377" cy="3755122"/>
          </a:xfrm>
        </p:spPr>
      </p:pic>
    </p:spTree>
    <p:extLst>
      <p:ext uri="{BB962C8B-B14F-4D97-AF65-F5344CB8AC3E}">
        <p14:creationId xmlns:p14="http://schemas.microsoft.com/office/powerpoint/2010/main" val="21358359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7E3AC-2281-4EE4-8A8A-F17BE46F1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4398" y="1298448"/>
            <a:ext cx="7315200" cy="325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spc="-100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Stack – Data Core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D4F79B-DF6E-4805-A427-3594676BE3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84397" y="4670246"/>
            <a:ext cx="6714232" cy="914400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2200" kern="1200" cap="none" spc="0" baseline="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89821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B8424AB-D56B-4256-866A-5B54DE93C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C999C28-AD33-4EB7-A5F1-C06D10A5F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203ABB4-7E2A-4248-9FE7-4A419AFF2F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126970D-C1E5-4FB1-84E8-86CB9CED1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67639"/>
            <a:ext cx="11707367" cy="1852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446961-1963-461B-BE34-EC82A5BDD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590661"/>
            <a:ext cx="10210862" cy="106569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400" spc="-100" dirty="0"/>
              <a:t>There is no other software company in our industry the has a data set like ours. Especially with credit integrated directly into the platform.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0E66E3E-145A-4435-B2E4-6DD797C36A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4592" y="484632"/>
            <a:ext cx="7608030" cy="355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5762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B8424AB-D56B-4256-866A-5B54DE93C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C999C28-AD33-4EB7-A5F1-C06D10A5F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203ABB4-7E2A-4248-9FE7-4A419AFF2F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126970D-C1E5-4FB1-84E8-86CB9CED1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67639"/>
            <a:ext cx="11707367" cy="1852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B60A3D-5EC7-4E17-AB51-AC27720EF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590661"/>
            <a:ext cx="10210862" cy="106569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2400" spc="-100" dirty="0"/>
              <a:t>Stack, powered by ProMax is a fully integrated, all in one platform. When we combine all these attributes together, we are able to give dealerships a holistic view of each customer’s journey and their current position. 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BB804155-4043-441D-A8EE-58A5CB4B1F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2944" y="450756"/>
            <a:ext cx="7086110" cy="3700256"/>
          </a:xfrm>
        </p:spPr>
      </p:pic>
    </p:spTree>
    <p:extLst>
      <p:ext uri="{BB962C8B-B14F-4D97-AF65-F5344CB8AC3E}">
        <p14:creationId xmlns:p14="http://schemas.microsoft.com/office/powerpoint/2010/main" val="2323338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7E3AC-2281-4EE4-8A8A-F17BE46F1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4398" y="1298448"/>
            <a:ext cx="7315200" cy="325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spc="-100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Dropping a Co App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D4F79B-DF6E-4805-A427-3594676BE3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84397" y="4670246"/>
            <a:ext cx="6714232" cy="914400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2200" kern="1200" cap="none" spc="0" baseline="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47321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505A2-31C8-4201-858B-01F26083D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Dropping a Co App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33F59DB-BCD4-4BC2-BF96-A23CF170F6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7150" y="1250577"/>
            <a:ext cx="7315200" cy="4356847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0C667E-2686-45DA-96EE-CD292B88592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If you have customers that are already linked as app and co app, you change this if needed. </a:t>
            </a:r>
          </a:p>
          <a:p>
            <a:r>
              <a:rPr lang="en-US" dirty="0"/>
              <a:t>Credit App &gt; Co App &gt; Drop Co App &gt; Send Co App to the Prospect Log</a:t>
            </a:r>
          </a:p>
        </p:txBody>
      </p:sp>
    </p:spTree>
    <p:extLst>
      <p:ext uri="{BB962C8B-B14F-4D97-AF65-F5344CB8AC3E}">
        <p14:creationId xmlns:p14="http://schemas.microsoft.com/office/powerpoint/2010/main" val="32139724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7E3AC-2281-4EE4-8A8A-F17BE46F1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4398" y="1298448"/>
            <a:ext cx="7315200" cy="325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spc="-100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Stack – New Labels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D4F79B-DF6E-4805-A427-3594676BE3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84397" y="4670246"/>
            <a:ext cx="6714232" cy="91440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200" kern="1200" cap="none" spc="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We recently made some changes to our labels. We are hoping that these changes make navigating the system a little easier for new users.</a:t>
            </a:r>
          </a:p>
        </p:txBody>
      </p:sp>
    </p:spTree>
    <p:extLst>
      <p:ext uri="{BB962C8B-B14F-4D97-AF65-F5344CB8AC3E}">
        <p14:creationId xmlns:p14="http://schemas.microsoft.com/office/powerpoint/2010/main" val="11558209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7E3AC-2281-4EE4-8A8A-F17BE46F1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4398" y="1298448"/>
            <a:ext cx="7315200" cy="325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spc="-100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Creating/Requesting New Lead Sources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D4F79B-DF6E-4805-A427-3594676BE3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84397" y="4670246"/>
            <a:ext cx="6714232" cy="914400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2200" kern="1200" cap="none" spc="0" baseline="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986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A82CD-F530-4535-AF1C-BEE0780F4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Lead 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9CBAF1-A3E3-444B-A178-D8FBBC99FD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Whenever you sign up for a new lead provider you will need to let us know so that we can make sure it is set up to import for you. </a:t>
            </a:r>
          </a:p>
          <a:p>
            <a:r>
              <a:rPr lang="en-US" dirty="0"/>
              <a:t>The new lead provider will also want to know your lead importing address. This is the email address associated with the user “Imported Leads” in your User List. </a:t>
            </a:r>
          </a:p>
          <a:p>
            <a:r>
              <a:rPr lang="en-US" dirty="0"/>
              <a:t>The standard lead format is ADF/XML. </a:t>
            </a:r>
          </a:p>
          <a:p>
            <a:r>
              <a:rPr lang="en-US" dirty="0"/>
              <a:t>We generally request that a test lead be sent first in order to confirm that it is importing the way you would like.</a:t>
            </a:r>
          </a:p>
          <a:p>
            <a:r>
              <a:rPr lang="en-US" dirty="0"/>
              <a:t>In general, a lead should only take a minute or two to import. Any longer – let us know and we can look into it for you.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88ED24-A705-49C1-A2D5-53138319542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8854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DFF12-881E-4535-A4CF-F3C22F030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Lead Sources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2795B52-CCF2-44EC-AE2F-BA52AE26BD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7150" y="1504485"/>
            <a:ext cx="7315200" cy="384903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68C57A-ED7F-41AB-A4E4-25364BE1D53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Here are the steps to add a new lead source or request us to add a new lead importing source:</a:t>
            </a:r>
          </a:p>
          <a:p>
            <a:r>
              <a:rPr lang="en-US" dirty="0"/>
              <a:t>Admin &gt; Lead Sources &gt; Request New Lead Source &gt; Fill out required info &gt; Send</a:t>
            </a:r>
          </a:p>
        </p:txBody>
      </p:sp>
    </p:spTree>
    <p:extLst>
      <p:ext uri="{BB962C8B-B14F-4D97-AF65-F5344CB8AC3E}">
        <p14:creationId xmlns:p14="http://schemas.microsoft.com/office/powerpoint/2010/main" val="8106860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7E3AC-2281-4EE4-8A8A-F17BE46F1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4398" y="1298448"/>
            <a:ext cx="7315200" cy="325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spc="-100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Requesting a new Email Address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D4F79B-DF6E-4805-A427-3594676BE3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84397" y="4670246"/>
            <a:ext cx="6714232" cy="914400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2200" kern="1200" cap="none" spc="0" baseline="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5818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22CCF-6514-4FEC-8CCC-AFC8907FC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Email Address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7E6084-18EC-4C64-9B95-77C7AE0266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3769" y="771787"/>
            <a:ext cx="7349343" cy="191269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In ProMax, you can either enter your own email credentials into the system to use, or use email addresses hosted by us. </a:t>
            </a:r>
          </a:p>
          <a:p>
            <a:r>
              <a:rPr lang="en-US" dirty="0"/>
              <a:t>When you use emails hosted by us we take care of all of the administrative tasks that go along with that like set up, testing, and trouble shooting. </a:t>
            </a:r>
          </a:p>
          <a:p>
            <a:r>
              <a:rPr lang="en-US" dirty="0"/>
              <a:t>When you have a new person that needs an email created you have to let us know. To do this, hit the “Request new hosted email” link in Admin &gt; User Access&gt; User’s Name &gt; ProMax Email Address.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CBCF88-FF35-4012-9013-A0920094D86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86E8EF-BFFA-487E-A4EF-23365F636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0054" y="2788241"/>
            <a:ext cx="5771450" cy="329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1051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FC809-1A6D-4BC4-BE93-F8B105276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260" y="1683144"/>
            <a:ext cx="2774922" cy="3491712"/>
          </a:xfrm>
        </p:spPr>
        <p:txBody>
          <a:bodyPr>
            <a:normAutofit/>
          </a:bodyPr>
          <a:lstStyle/>
          <a:p>
            <a:r>
              <a:rPr lang="en-US" sz="360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BA8FA-B964-43B8-9210-424E4EB025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1606" y="1683143"/>
            <a:ext cx="6627377" cy="3491713"/>
          </a:xfrm>
        </p:spPr>
        <p:txBody>
          <a:bodyPr>
            <a:normAutofit/>
          </a:bodyPr>
          <a:lstStyle/>
          <a:p>
            <a:r>
              <a:rPr lang="en-US" dirty="0"/>
              <a:t>Contact our Dealer Support Line at 844-322-9034</a:t>
            </a:r>
          </a:p>
          <a:p>
            <a:r>
              <a:rPr lang="en-US" dirty="0"/>
              <a:t>Contact me directly at 563-344-7618 or Trista@ProMaxUnlimited.com</a:t>
            </a:r>
          </a:p>
          <a:p>
            <a:endParaRPr lang="en-US" dirty="0"/>
          </a:p>
          <a:p>
            <a:r>
              <a:rPr lang="en-US" sz="1400" dirty="0"/>
              <a:t>PromaxUnlimited.com</a:t>
            </a:r>
          </a:p>
          <a:p>
            <a:r>
              <a:rPr lang="en-US" sz="1400" dirty="0"/>
              <a:t>Facebook.com/</a:t>
            </a:r>
            <a:r>
              <a:rPr lang="en-US" sz="1400" dirty="0" err="1"/>
              <a:t>ProMaxUnlimited</a:t>
            </a:r>
            <a:endParaRPr lang="en-US" sz="1400" dirty="0"/>
          </a:p>
          <a:p>
            <a:r>
              <a:rPr lang="en-US" sz="1400" dirty="0"/>
              <a:t>Twitter.com/</a:t>
            </a:r>
            <a:r>
              <a:rPr lang="en-US" sz="1400" dirty="0" err="1"/>
              <a:t>ProMaxUnlimited</a:t>
            </a:r>
            <a:endParaRPr lang="en-US" sz="1400" dirty="0"/>
          </a:p>
          <a:p>
            <a:r>
              <a:rPr lang="en-US" sz="1400" dirty="0"/>
              <a:t>LinkedIn.com/Company/ProMax-Automotive-Software/</a:t>
            </a:r>
          </a:p>
          <a:p>
            <a:r>
              <a:rPr lang="en-US" sz="1400" dirty="0"/>
              <a:t>DealerUpdates.TypePad.com/Blog/</a:t>
            </a:r>
          </a:p>
        </p:txBody>
      </p:sp>
    </p:spTree>
    <p:extLst>
      <p:ext uri="{BB962C8B-B14F-4D97-AF65-F5344CB8AC3E}">
        <p14:creationId xmlns:p14="http://schemas.microsoft.com/office/powerpoint/2010/main" val="38402736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84111E-9D31-4481-95C5-1E66C469B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8506" y="343949"/>
            <a:ext cx="5469069" cy="855677"/>
          </a:xfrm>
        </p:spPr>
        <p:txBody>
          <a:bodyPr/>
          <a:lstStyle/>
          <a:p>
            <a:r>
              <a:rPr lang="en-US" dirty="0"/>
              <a:t>Before: ProMax (logo)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2DCFC1-5AF7-4B0F-83BF-EF9B2D364F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343949"/>
            <a:ext cx="5469068" cy="855677"/>
          </a:xfrm>
        </p:spPr>
        <p:txBody>
          <a:bodyPr/>
          <a:lstStyle/>
          <a:p>
            <a:r>
              <a:rPr lang="en-US" dirty="0"/>
              <a:t>After: Stack (logo)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CFA0EB6-A5C4-4F4D-8611-AEA1F4768B9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172200" y="2721146"/>
            <a:ext cx="5897197" cy="1620034"/>
          </a:xfr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81A2EF95-9F9D-4CF1-9DEE-2696A580CC0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98425" y="2721146"/>
            <a:ext cx="5997575" cy="1620034"/>
          </a:xfrm>
        </p:spPr>
      </p:pic>
    </p:spTree>
    <p:extLst>
      <p:ext uri="{BB962C8B-B14F-4D97-AF65-F5344CB8AC3E}">
        <p14:creationId xmlns:p14="http://schemas.microsoft.com/office/powerpoint/2010/main" val="1381937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84111E-9D31-4481-95C5-1E66C469B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8506" y="343949"/>
            <a:ext cx="5469069" cy="855677"/>
          </a:xfrm>
        </p:spPr>
        <p:txBody>
          <a:bodyPr/>
          <a:lstStyle/>
          <a:p>
            <a:r>
              <a:rPr lang="en-US" dirty="0"/>
              <a:t>Before: Recall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397826B-0DB3-4C0B-8B57-044B6AF2DF8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41073" y="1484851"/>
            <a:ext cx="5537727" cy="1420434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2DCFC1-5AF7-4B0F-83BF-EF9B2D364F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343949"/>
            <a:ext cx="5469068" cy="855677"/>
          </a:xfrm>
        </p:spPr>
        <p:txBody>
          <a:bodyPr/>
          <a:lstStyle/>
          <a:p>
            <a:r>
              <a:rPr lang="en-US" dirty="0"/>
              <a:t>After:  Search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93599B-E2C4-4426-B452-AEA6ECFD05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935" y="3078044"/>
            <a:ext cx="4986960" cy="16582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94D319-3534-461B-BD23-C34DDB3CC0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073" y="4909059"/>
            <a:ext cx="5678729" cy="17524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CB065F2-3556-4E50-AE76-0E22EAC39D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170240"/>
            <a:ext cx="5750142" cy="1586035"/>
          </a:xfrm>
          <a:prstGeom prst="rect">
            <a:avLst/>
          </a:prstGeom>
        </p:spPr>
      </p:pic>
      <p:pic>
        <p:nvPicPr>
          <p:cNvPr id="21" name="Content Placeholder 20">
            <a:extLst>
              <a:ext uri="{FF2B5EF4-FFF2-40B4-BE49-F238E27FC236}">
                <a16:creationId xmlns:a16="http://schemas.microsoft.com/office/drawing/2014/main" id="{1B71FF82-17E0-4BF2-A25E-37B70D733AC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6"/>
          <a:stretch>
            <a:fillRect/>
          </a:stretch>
        </p:blipFill>
        <p:spPr>
          <a:xfrm>
            <a:off x="6258335" y="4926934"/>
            <a:ext cx="5587807" cy="1733742"/>
          </a:xfr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E09A9A1-052C-4867-8835-47A536A556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9801" y="1372385"/>
            <a:ext cx="6055169" cy="167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689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84111E-9D31-4481-95C5-1E66C469B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8506" y="343949"/>
            <a:ext cx="5469069" cy="855677"/>
          </a:xfrm>
        </p:spPr>
        <p:txBody>
          <a:bodyPr/>
          <a:lstStyle/>
          <a:p>
            <a:r>
              <a:rPr lang="en-US" dirty="0"/>
              <a:t>Before: Appointments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42528C4-D772-4EC6-BC1C-FE8CC3B1935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1526" y="1748735"/>
            <a:ext cx="5468937" cy="1497503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2DCFC1-5AF7-4B0F-83BF-EF9B2D364F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343949"/>
            <a:ext cx="5469068" cy="855677"/>
          </a:xfrm>
        </p:spPr>
        <p:txBody>
          <a:bodyPr/>
          <a:lstStyle/>
          <a:p>
            <a:r>
              <a:rPr lang="en-US" dirty="0"/>
              <a:t>After: Appt Log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6DC7AA-610C-45A5-BC9F-B3C00F12AD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807" y="3795347"/>
            <a:ext cx="5837193" cy="1564007"/>
          </a:xfrm>
          <a:prstGeom prst="rect">
            <a:avLst/>
          </a:prstGeo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014D37CD-11E7-4A6D-A76D-438CC226546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6321157" y="3795347"/>
            <a:ext cx="5542786" cy="1517602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EFAD51-6004-4801-81A8-06BB405457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200" y="1748735"/>
            <a:ext cx="5691743" cy="1569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9134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84111E-9D31-4481-95C5-1E66C469B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8506" y="343949"/>
            <a:ext cx="5469069" cy="855677"/>
          </a:xfrm>
        </p:spPr>
        <p:txBody>
          <a:bodyPr/>
          <a:lstStyle/>
          <a:p>
            <a:r>
              <a:rPr lang="en-US" dirty="0"/>
              <a:t>Before: Sales Rep (on Appt Log)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EC39AD5-6BB3-46AF-904D-634306218F3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13998" y="3124002"/>
            <a:ext cx="6058202" cy="1475008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2DCFC1-5AF7-4B0F-83BF-EF9B2D364F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343949"/>
            <a:ext cx="5469068" cy="855677"/>
          </a:xfrm>
        </p:spPr>
        <p:txBody>
          <a:bodyPr/>
          <a:lstStyle/>
          <a:p>
            <a:r>
              <a:rPr lang="en-US" dirty="0"/>
              <a:t>After: Appt Set For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371C511E-E5D7-4B18-B257-6704AC67AAC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243702" y="3062797"/>
            <a:ext cx="5834300" cy="1597418"/>
          </a:xfrm>
        </p:spPr>
      </p:pic>
    </p:spTree>
    <p:extLst>
      <p:ext uri="{BB962C8B-B14F-4D97-AF65-F5344CB8AC3E}">
        <p14:creationId xmlns:p14="http://schemas.microsoft.com/office/powerpoint/2010/main" val="38436274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84111E-9D31-4481-95C5-1E66C469B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8506" y="343949"/>
            <a:ext cx="5469069" cy="855677"/>
          </a:xfrm>
        </p:spPr>
        <p:txBody>
          <a:bodyPr/>
          <a:lstStyle/>
          <a:p>
            <a:r>
              <a:rPr lang="en-US" dirty="0"/>
              <a:t>Before: Service (on Appt Log)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E6CAA88-1C09-4554-B652-BEDD8BE6831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4943" y="2694660"/>
            <a:ext cx="6032211" cy="146868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2DCFC1-5AF7-4B0F-83BF-EF9B2D364F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343949"/>
            <a:ext cx="5469068" cy="855677"/>
          </a:xfrm>
        </p:spPr>
        <p:txBody>
          <a:bodyPr/>
          <a:lstStyle/>
          <a:p>
            <a:r>
              <a:rPr lang="en-US" dirty="0"/>
              <a:t>After: Service Appt Log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6073329-8400-4E54-9369-45750494E9D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232656" y="2604201"/>
            <a:ext cx="5694492" cy="1559139"/>
          </a:xfrm>
        </p:spPr>
      </p:pic>
    </p:spTree>
    <p:extLst>
      <p:ext uri="{BB962C8B-B14F-4D97-AF65-F5344CB8AC3E}">
        <p14:creationId xmlns:p14="http://schemas.microsoft.com/office/powerpoint/2010/main" val="32411856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84111E-9D31-4481-95C5-1E66C469B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8506" y="343949"/>
            <a:ext cx="5469069" cy="855677"/>
          </a:xfrm>
        </p:spPr>
        <p:txBody>
          <a:bodyPr/>
          <a:lstStyle/>
          <a:p>
            <a:r>
              <a:rPr lang="en-US" dirty="0"/>
              <a:t>Before: Compliance (on Dashboard)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3341275-B317-4CF9-80CB-A93EEC3ADEF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59962" y="2996969"/>
            <a:ext cx="5468937" cy="1819735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2DCFC1-5AF7-4B0F-83BF-EF9B2D364F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343949"/>
            <a:ext cx="5469068" cy="855677"/>
          </a:xfrm>
        </p:spPr>
        <p:txBody>
          <a:bodyPr/>
          <a:lstStyle/>
          <a:p>
            <a:r>
              <a:rPr lang="en-US" dirty="0"/>
              <a:t>After: Compliance Review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AA2FD08-3069-45D9-824B-19593CA43A7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096000" y="3094490"/>
            <a:ext cx="5890302" cy="1624694"/>
          </a:xfrm>
        </p:spPr>
      </p:pic>
    </p:spTree>
    <p:extLst>
      <p:ext uri="{BB962C8B-B14F-4D97-AF65-F5344CB8AC3E}">
        <p14:creationId xmlns:p14="http://schemas.microsoft.com/office/powerpoint/2010/main" val="1521836637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Frame</Template>
  <TotalTime>1479</TotalTime>
  <Words>936</Words>
  <Application>Microsoft Office PowerPoint</Application>
  <PresentationFormat>Widescreen</PresentationFormat>
  <Paragraphs>130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8" baseType="lpstr">
      <vt:lpstr>Corbel</vt:lpstr>
      <vt:lpstr>Wingdings 2</vt:lpstr>
      <vt:lpstr>Frame</vt:lpstr>
      <vt:lpstr>PowerPoint Presentation</vt:lpstr>
      <vt:lpstr>Agenda</vt:lpstr>
      <vt:lpstr>Stack – New Labels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Stack – Data Core</vt:lpstr>
      <vt:lpstr>There is no other software company in our industry the has a data set like ours. Especially with credit integrated directly into the platform.</vt:lpstr>
      <vt:lpstr>Stack, powered by ProMax is a fully integrated, all in one platform. When we combine all these attributes together, we are able to give dealerships a holistic view of each customer’s journey and their current position. </vt:lpstr>
      <vt:lpstr>Dropping a Co App</vt:lpstr>
      <vt:lpstr>Dropping a Co App</vt:lpstr>
      <vt:lpstr>Creating/Requesting New Lead Sources</vt:lpstr>
      <vt:lpstr>New Lead Sources</vt:lpstr>
      <vt:lpstr>New Lead Sources</vt:lpstr>
      <vt:lpstr>Requesting a new Email Address</vt:lpstr>
      <vt:lpstr>New Email Address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Trista Eckman</dc:creator>
  <cp:lastModifiedBy>Trista Eckman</cp:lastModifiedBy>
  <cp:revision>28</cp:revision>
  <dcterms:created xsi:type="dcterms:W3CDTF">2020-02-24T19:10:06Z</dcterms:created>
  <dcterms:modified xsi:type="dcterms:W3CDTF">2022-02-07T15:36:31Z</dcterms:modified>
</cp:coreProperties>
</file>